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notesMasterIdLst>
    <p:notesMasterId r:id="rId23"/>
  </p:notesMasterIdLst>
  <p:sldIdLst>
    <p:sldId id="257" r:id="rId2"/>
    <p:sldId id="258" r:id="rId3"/>
    <p:sldId id="317" r:id="rId4"/>
    <p:sldId id="261" r:id="rId5"/>
    <p:sldId id="314" r:id="rId6"/>
    <p:sldId id="262" r:id="rId7"/>
    <p:sldId id="264" r:id="rId8"/>
    <p:sldId id="318" r:id="rId9"/>
    <p:sldId id="268" r:id="rId10"/>
    <p:sldId id="269" r:id="rId11"/>
    <p:sldId id="315" r:id="rId12"/>
    <p:sldId id="292" r:id="rId13"/>
    <p:sldId id="293" r:id="rId14"/>
    <p:sldId id="288" r:id="rId15"/>
    <p:sldId id="319" r:id="rId16"/>
    <p:sldId id="321" r:id="rId17"/>
    <p:sldId id="308" r:id="rId18"/>
    <p:sldId id="295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990099"/>
    <a:srgbClr val="0033CC"/>
    <a:srgbClr val="D60093"/>
    <a:srgbClr val="006600"/>
    <a:srgbClr val="E82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89" autoAdjust="0"/>
    <p:restoredTop sz="93686" autoAdjust="0"/>
  </p:normalViewPr>
  <p:slideViewPr>
    <p:cSldViewPr>
      <p:cViewPr varScale="1">
        <p:scale>
          <a:sx n="65" d="100"/>
          <a:sy n="65" d="100"/>
        </p:scale>
        <p:origin x="97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media/hdphoto1.wdp>
</file>

<file path=ppt/media/image1.jpeg>
</file>

<file path=ppt/media/image10.png>
</file>

<file path=ppt/media/image11.png>
</file>

<file path=ppt/media/image12.jpeg>
</file>

<file path=ppt/media/image13.jpeg>
</file>

<file path=ppt/media/image14.wmf>
</file>

<file path=ppt/media/image15.png>
</file>

<file path=ppt/media/image16.wm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38EA0-B42E-46F5-B2D9-00DAB339FF9A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FEEC9-8A9A-47E6-A76D-1DF16D5E614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929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276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300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065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591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540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892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865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31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289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205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此处肾上腺素浓度比上学期低</a:t>
            </a:r>
            <a:endParaRPr lang="en-US" altLang="zh-CN" dirty="0"/>
          </a:p>
          <a:p>
            <a:r>
              <a:rPr lang="en-US" altLang="zh-CN" sz="1200" b="1" dirty="0">
                <a:latin typeface="黑体" panose="02010609060101010101" pitchFamily="49" charset="-122"/>
                <a:ea typeface="黑体" panose="02010609060101010101" pitchFamily="49" charset="-122"/>
              </a:rPr>
              <a:t>1:1000</a:t>
            </a:r>
            <a:r>
              <a:rPr lang="zh-CN" altLang="en-US" sz="1200" b="1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1200" b="1" dirty="0">
                <a:latin typeface="黑体" panose="02010609060101010101" pitchFamily="49" charset="-122"/>
                <a:ea typeface="黑体" panose="02010609060101010101" pitchFamily="49" charset="-122"/>
              </a:rPr>
              <a:t>0.1%</a:t>
            </a:r>
            <a:r>
              <a:rPr lang="zh-CN" altLang="en-US" sz="1200" b="1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12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肾上腺素 </a:t>
            </a:r>
            <a:r>
              <a:rPr lang="en-US" altLang="zh-CN" sz="1200" b="1" dirty="0">
                <a:latin typeface="黑体" panose="02010609060101010101" pitchFamily="49" charset="-122"/>
                <a:ea typeface="黑体" panose="02010609060101010101" pitchFamily="49" charset="-122"/>
              </a:rPr>
              <a:t>0.1 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FEEC9-8A9A-47E6-A76D-1DF16D5E614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80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/>
              <a:t>单击以编辑母版副标题样式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66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930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435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A06284-CADF-4F4F-BA0E-79756E9079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5587713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21342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517245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23149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576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85226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580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502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83711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2D82FCF-1386-409F-A778-01C1DE101779}" type="datetimeFigureOut">
              <a:rPr lang="zh-CN" altLang="en-US" smtClean="0"/>
              <a:pPr/>
              <a:t>2025/3/29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6388111-F4B8-436A-A79C-126095E76F9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605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png"/><Relationship Id="rId5" Type="http://schemas.openxmlformats.org/officeDocument/2006/relationships/image" Target="../media/image14.wmf"/><Relationship Id="rId4" Type="http://schemas.openxmlformats.org/officeDocument/2006/relationships/oleObject" Target="../embeddings/oleObject7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8.png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755576" y="1700808"/>
            <a:ext cx="7775575" cy="1295400"/>
          </a:xfrm>
        </p:spPr>
        <p:txBody>
          <a:bodyPr anchor="ctr">
            <a:normAutofit/>
          </a:bodyPr>
          <a:lstStyle/>
          <a:p>
            <a:pPr algn="l" eaLnBrk="1" hangingPunct="1"/>
            <a:r>
              <a:rPr lang="zh-CN" altLang="en-US" sz="3200" b="1" dirty="0">
                <a:solidFill>
                  <a:srgbClr val="2104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实验</a:t>
            </a:r>
            <a:r>
              <a:rPr lang="en-US" altLang="zh-CN" sz="3200" b="1" dirty="0">
                <a:solidFill>
                  <a:srgbClr val="2104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3200" b="1" dirty="0">
                <a:solidFill>
                  <a:srgbClr val="2104CC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  家兔心血管活动的神经体液调节</a:t>
            </a:r>
            <a:endParaRPr lang="zh-CN" altLang="en-US" sz="3200" b="1" dirty="0"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591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Picture 4" descr="动脉插管"/>
          <p:cNvPicPr>
            <a:picLocks noChangeAspect="1" noChangeArrowheads="1"/>
          </p:cNvPicPr>
          <p:nvPr/>
        </p:nvPicPr>
        <p:blipFill>
          <a:blip r:embed="rId3">
            <a:lum bright="-8000" contras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206" y="3286204"/>
            <a:ext cx="2741497" cy="2477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451307"/>
            <a:ext cx="7916365" cy="3221037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700" b="1" dirty="0">
                <a:latin typeface="黑体" panose="02010609060101010101" pitchFamily="49" charset="-122"/>
                <a:ea typeface="黑体" panose="02010609060101010101" pitchFamily="49" charset="-122"/>
              </a:rPr>
              <a:t>动脉插管</a:t>
            </a:r>
            <a:endParaRPr lang="en-US" altLang="zh-CN" sz="27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左侧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的近心端夹一个动脉夹，并在动脉夹远心端距动脉夹约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3cm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处结扎。用眼科剪在结扎线与动脉夹之间沿向心方向剪一个楔形切口（约占管径的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1/3~1/2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），向心脏方向插入</a:t>
            </a: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与压力换能器相连的动脉插管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，由备用的线结扎固定。小心松开动脉夹，即可见血液冲进动脉插管。 </a:t>
            </a:r>
          </a:p>
        </p:txBody>
      </p:sp>
      <p:sp>
        <p:nvSpPr>
          <p:cNvPr id="16389" name="TextBox 1"/>
          <p:cNvSpPr txBox="1">
            <a:spLocks noChangeArrowheads="1"/>
          </p:cNvSpPr>
          <p:nvPr/>
        </p:nvSpPr>
        <p:spPr bwMode="auto">
          <a:xfrm>
            <a:off x="5292080" y="5304204"/>
            <a:ext cx="8001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近心端</a:t>
            </a:r>
          </a:p>
        </p:txBody>
      </p:sp>
      <p:sp>
        <p:nvSpPr>
          <p:cNvPr id="16390" name="TextBox 5"/>
          <p:cNvSpPr txBox="1">
            <a:spLocks noChangeArrowheads="1"/>
          </p:cNvSpPr>
          <p:nvPr/>
        </p:nvSpPr>
        <p:spPr bwMode="auto">
          <a:xfrm>
            <a:off x="7837461" y="5304204"/>
            <a:ext cx="804863" cy="3381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远心端</a:t>
            </a:r>
          </a:p>
        </p:txBody>
      </p:sp>
      <p:pic>
        <p:nvPicPr>
          <p:cNvPr id="7" name="Picture 2" descr="http://www.bbioo.com/uploadfile/200605/20060520091542143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5" t="12205" r="977" b="17246"/>
          <a:stretch/>
        </p:blipFill>
        <p:spPr bwMode="auto">
          <a:xfrm>
            <a:off x="990029" y="3672344"/>
            <a:ext cx="4082772" cy="2250347"/>
          </a:xfrm>
          <a:prstGeom prst="rect">
            <a:avLst/>
          </a:prstGeom>
          <a:noFill/>
          <a:scene3d>
            <a:camera prst="orthographicFront">
              <a:rot lat="0" lon="10799999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855159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2851270"/>
              </p:ext>
            </p:extLst>
          </p:nvPr>
        </p:nvGraphicFramePr>
        <p:xfrm>
          <a:off x="5591086" y="3793523"/>
          <a:ext cx="2707603" cy="107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r:id="rId4" imgW="36571320" imgH="14526720" progId="">
                  <p:embed/>
                </p:oleObj>
              </mc:Choice>
              <mc:Fallback>
                <p:oleObj r:id="rId4" imgW="36571320" imgH="14526720" progId="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5">
                        <a:lum bright="33000" contrast="31000"/>
                      </a:blip>
                      <a:stretch>
                        <a:fillRect/>
                      </a:stretch>
                    </p:blipFill>
                    <p:spPr>
                      <a:xfrm>
                        <a:off x="5591086" y="3793523"/>
                        <a:ext cx="2707603" cy="107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5459" y="332656"/>
            <a:ext cx="7876941" cy="4536504"/>
          </a:xfrm>
        </p:spPr>
        <p:txBody>
          <a:bodyPr>
            <a:noAutofit/>
          </a:bodyPr>
          <a:lstStyle/>
          <a:p>
            <a:pPr algn="just"/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正常血压记录</a:t>
            </a:r>
          </a:p>
          <a:p>
            <a:pPr lvl="1" algn="just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将压力换能器固定在铁支架上，高度与心脏在同一水平面上，换能器信号输出端与记录系统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通道相连。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9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打开记录系统软件，选择“兔动脉血压调节”实验，记录正常血压曲线。辨认血压波的一级波（随心跳）和二级波（随呼吸），有时可见三级波（额外刺激）。</a:t>
            </a:r>
          </a:p>
          <a:p>
            <a:pPr algn="just"/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20220" y="5520860"/>
            <a:ext cx="2249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家兔动脉血压曲线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7FD681A-D7F5-4BAD-B5BD-99684957CC4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72" t="21257" r="22291" b="23228"/>
          <a:stretch/>
        </p:blipFill>
        <p:spPr>
          <a:xfrm>
            <a:off x="674137" y="3284984"/>
            <a:ext cx="4743362" cy="234595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65356CE-5392-4481-9A78-DE3E63A3E013}"/>
              </a:ext>
            </a:extLst>
          </p:cNvPr>
          <p:cNvSpPr txBox="1"/>
          <p:nvPr/>
        </p:nvSpPr>
        <p:spPr>
          <a:xfrm>
            <a:off x="1569654" y="5720915"/>
            <a:ext cx="295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家兔动脉血压连接装置</a:t>
            </a:r>
          </a:p>
        </p:txBody>
      </p:sp>
    </p:spTree>
    <p:extLst>
      <p:ext uri="{BB962C8B-B14F-4D97-AF65-F5344CB8AC3E}">
        <p14:creationId xmlns:p14="http://schemas.microsoft.com/office/powerpoint/2010/main" val="407950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692696"/>
            <a:ext cx="8136904" cy="5222875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100000"/>
              </a:lnSpc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各种因素对血压影响的观察与描记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lvl="1" algn="just" eaLnBrk="1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牵拉颈总动脉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：向下（向心方向）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脉冲式牵拉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插管侧（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左侧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）颈总动脉结扎线，观察记录血压变化。</a:t>
            </a:r>
          </a:p>
          <a:p>
            <a:pPr lvl="1" algn="just" eaLnBrk="1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夹闭颈总动脉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：用动脉夹夹闭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右侧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颈总动脉几分钟，观察血压的变化。出现变化后立即取下动脉夹，观察记录血压的恢复过程。</a:t>
            </a: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电刺激减压神经：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以中等强度连续刺激（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约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3~6 V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 Hz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）通过保护电极刺激右侧减压神经约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15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s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，观察记录血压变化。出现变化后立即停止刺激，观察记录血压的恢复过程。然后双线截扎，中间剪断，以中等强度分别连续刺激其中枢端和外周端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约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，观察记录血压的变化。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931045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23528" y="620688"/>
            <a:ext cx="7884368" cy="5113338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100000"/>
              </a:lnSpc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各种因素对血压影响的观察与描记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lvl="1" algn="just">
              <a:lnSpc>
                <a:spcPct val="100000"/>
              </a:lnSpc>
              <a:spcBef>
                <a:spcPct val="400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电刺激迷走神经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：将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右侧迷走神经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进行双线截扎，中间剪断，分别用中等强度的连续刺激通过保护电极刺激迷走神经的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中枢端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外周端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各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约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，观察记录血压的变化。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ct val="4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取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0.01%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肾上腺素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0.3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（或取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0.1%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肾上腺素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0.1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），用生理盐水补足至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，经耳缘静脉注入动物体内，观察记录血压的变化</a:t>
            </a:r>
            <a:r>
              <a:rPr lang="zh-CN" altLang="en-US" sz="2400" b="1" dirty="0">
                <a:latin typeface="黑体" panose="02010609060101010101" pitchFamily="49" charset="-122"/>
              </a:rPr>
              <a:t>。血压出现变化立即停止注射，记录实际注射剂量。</a:t>
            </a:r>
          </a:p>
          <a:p>
            <a:pPr algn="just">
              <a:spcBef>
                <a:spcPct val="40000"/>
              </a:spcBef>
            </a:pPr>
            <a:r>
              <a:rPr lang="zh-CN" altLang="en-US" sz="26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注意：</a:t>
            </a:r>
            <a:endParaRPr lang="en-US" altLang="zh-CN" sz="2600" b="1" dirty="0">
              <a:solidFill>
                <a:srgbClr val="99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ct val="4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每一个处理因素前后都要有正常血压曲线作对照。</a:t>
            </a:r>
          </a:p>
          <a:p>
            <a:pPr lvl="2" algn="just">
              <a:spcBef>
                <a:spcPct val="40000"/>
              </a:spcBef>
            </a:pPr>
            <a:endParaRPr lang="en-US" altLang="zh-CN" sz="21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63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6185" y="418079"/>
            <a:ext cx="7842199" cy="3256562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各种因素对血压影响的观察与描记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lvl="1" algn="just"/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刺激内脏大神经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打开腹腔，在左侧肾脏的上方找到肾上腺。肾上腺上方较细的神经即为内脏大神经，分离时应特别小心，因稍有不慎便会将其拉断。穿线备用。用保护电极钩住内脏大神经及部分血管和肌肉组织，用中等强度的连续脉冲对其进行刺激，观察记录血压的变化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7504079"/>
              </p:ext>
            </p:extLst>
          </p:nvPr>
        </p:nvGraphicFramePr>
        <p:xfrm>
          <a:off x="3005501" y="3140968"/>
          <a:ext cx="3613419" cy="3535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Image" r:id="rId4" imgW="20621880" imgH="21841200" progId="Photoshop.Image.10">
                  <p:embed/>
                </p:oleObj>
              </mc:Choice>
              <mc:Fallback>
                <p:oleObj name="Image" r:id="rId4" imgW="20621880" imgH="21841200" progId="Photoshop.Image.1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>
                        <a:lum bright="15000" contrast="36000"/>
                      </a:blip>
                      <a:stretch>
                        <a:fillRect/>
                      </a:stretch>
                    </p:blipFill>
                    <p:spPr>
                      <a:xfrm>
                        <a:off x="3005501" y="3140968"/>
                        <a:ext cx="3613419" cy="3535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1003793" y="3992897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右侧内脏大神经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24128" y="3967881"/>
            <a:ext cx="2101911" cy="369332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9.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左侧内脏大神经</a:t>
            </a:r>
          </a:p>
        </p:txBody>
      </p:sp>
      <p:sp>
        <p:nvSpPr>
          <p:cNvPr id="9" name="矩形 8"/>
          <p:cNvSpPr/>
          <p:nvPr/>
        </p:nvSpPr>
        <p:spPr>
          <a:xfrm>
            <a:off x="1435841" y="447476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右侧肾上腺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91003" y="4659433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13.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左侧肾上腺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1870" y="559669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兔腹腔内交感神经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93833" y="243662"/>
            <a:ext cx="1627369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选作内容</a:t>
            </a:r>
          </a:p>
        </p:txBody>
      </p:sp>
    </p:spTree>
    <p:extLst>
      <p:ext uri="{BB962C8B-B14F-4D97-AF65-F5344CB8AC3E}">
        <p14:creationId xmlns:p14="http://schemas.microsoft.com/office/powerpoint/2010/main" val="2835244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51520" y="505272"/>
            <a:ext cx="7706618" cy="4003848"/>
          </a:xfrm>
        </p:spPr>
        <p:txBody>
          <a:bodyPr>
            <a:noAutofit/>
          </a:bodyPr>
          <a:lstStyle/>
          <a:p>
            <a:pPr algn="just">
              <a:spcBef>
                <a:spcPts val="90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利尿药对血压和尿量的影响</a:t>
            </a:r>
            <a:endParaRPr lang="en-US" altLang="zh-CN" sz="2400" b="1" dirty="0">
              <a:solidFill>
                <a:srgbClr val="000099"/>
              </a:solidFill>
              <a:latin typeface="黑体" panose="02010609060101010101" pitchFamily="49" charset="-122"/>
            </a:endParaRPr>
          </a:p>
          <a:p>
            <a:pPr lvl="1" algn="just">
              <a:spcBef>
                <a:spcPts val="900"/>
              </a:spcBef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</a:rPr>
              <a:t>膀胱插管技术：</a:t>
            </a:r>
            <a:endParaRPr lang="en-US" altLang="zh-CN" sz="2400" b="1" dirty="0">
              <a:solidFill>
                <a:srgbClr val="000099"/>
              </a:solidFill>
              <a:latin typeface="黑体" panose="02010609060101010101" pitchFamily="49" charset="-122"/>
            </a:endParaRPr>
          </a:p>
          <a:p>
            <a:pPr lvl="2" algn="just">
              <a:spcBef>
                <a:spcPts val="900"/>
              </a:spcBef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</a:rPr>
              <a:t>剪除或剃除家兔腹部的被毛，在耻骨联合前做一个长约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</a:rPr>
              <a:t>5 cm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</a:rPr>
              <a:t>的皮肤切口，在腹白线附近剪开腹部肌肉，至刚能将膀胱拉出体外。</a:t>
            </a:r>
            <a:r>
              <a:rPr lang="zh-CN" altLang="en-US" sz="2400" b="1" dirty="0">
                <a:latin typeface="黑体" panose="02010609060101010101" pitchFamily="49" charset="-122"/>
              </a:rPr>
              <a:t>用止血钳将膀胱轻轻拉出并翻转，可见位于膀胱前方两侧的输尿管及其入口。</a:t>
            </a:r>
          </a:p>
          <a:p>
            <a:pPr lvl="2" algn="just">
              <a:spcBef>
                <a:spcPts val="90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在膀胱顶部血管较少处剪开膀胱壁，插入膀胱插管，用粗结扎线将插管进行固定。</a:t>
            </a:r>
          </a:p>
        </p:txBody>
      </p:sp>
      <p:sp>
        <p:nvSpPr>
          <p:cNvPr id="4" name="TextBox 11"/>
          <p:cNvSpPr txBox="1"/>
          <p:nvPr/>
        </p:nvSpPr>
        <p:spPr>
          <a:xfrm>
            <a:off x="7061100" y="243662"/>
            <a:ext cx="1627369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选作内容</a:t>
            </a:r>
          </a:p>
        </p:txBody>
      </p:sp>
      <p:grpSp>
        <p:nvGrpSpPr>
          <p:cNvPr id="5" name="Group 33"/>
          <p:cNvGrpSpPr>
            <a:grpSpLocks/>
          </p:cNvGrpSpPr>
          <p:nvPr/>
        </p:nvGrpSpPr>
        <p:grpSpPr bwMode="auto">
          <a:xfrm>
            <a:off x="3203848" y="4450126"/>
            <a:ext cx="4104456" cy="1859194"/>
            <a:chOff x="2769" y="-10"/>
            <a:chExt cx="2244" cy="936"/>
          </a:xfrm>
        </p:grpSpPr>
        <p:graphicFrame>
          <p:nvGraphicFramePr>
            <p:cNvPr id="6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9289986"/>
                </p:ext>
              </p:extLst>
            </p:nvPr>
          </p:nvGraphicFramePr>
          <p:xfrm>
            <a:off x="2769" y="-10"/>
            <a:ext cx="1248" cy="9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9" name="Image" r:id="rId3" imgW="8126984" imgH="6095238" progId="PhotoshopElements.Image.2">
                    <p:embed/>
                  </p:oleObj>
                </mc:Choice>
                <mc:Fallback>
                  <p:oleObj name="Image" r:id="rId3" imgW="8126984" imgH="6095238" progId="PhotoshopElements.Image.2">
                    <p:embed/>
                    <p:pic>
                      <p:nvPicPr>
                        <p:cNvPr id="4118" name="Object 2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69" y="-10"/>
                          <a:ext cx="1248" cy="9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 Box 26"/>
            <p:cNvSpPr txBox="1">
              <a:spLocks noChangeArrowheads="1"/>
            </p:cNvSpPr>
            <p:nvPr/>
          </p:nvSpPr>
          <p:spPr bwMode="auto">
            <a:xfrm>
              <a:off x="4017" y="648"/>
              <a:ext cx="9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 dirty="0">
                  <a:latin typeface="Times New Roman" panose="02020603050405020304" pitchFamily="18" charset="0"/>
                </a:rPr>
                <a:t>膀胱插管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416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539552" y="692696"/>
            <a:ext cx="7677150" cy="4525963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zh-CN" altLang="en-US" sz="2400" b="1" dirty="0">
                <a:solidFill>
                  <a:srgbClr val="000099"/>
                </a:solidFill>
                <a:latin typeface="+mn-ea"/>
              </a:rPr>
              <a:t>记录尿滴：</a:t>
            </a:r>
            <a:r>
              <a:rPr lang="zh-CN" altLang="en-US" sz="2400" b="1" dirty="0">
                <a:latin typeface="+mn-ea"/>
              </a:rPr>
              <a:t>将膀胱插管内注满生理盐水后，将另一端与记滴装置连接，使尿滴能够同时接触两个电极丝，记滴装置与记录系统“记滴”或</a:t>
            </a:r>
            <a:r>
              <a:rPr lang="en-US" altLang="zh-CN" sz="2400" b="1" dirty="0">
                <a:latin typeface="+mn-ea"/>
              </a:rPr>
              <a:t>2</a:t>
            </a:r>
            <a:r>
              <a:rPr lang="zh-CN" altLang="en-US" sz="2400" b="1" dirty="0">
                <a:latin typeface="+mn-ea"/>
              </a:rPr>
              <a:t>通道相连，在“示波”菜单下找到“记滴器”并点开，点击“开始记滴”，记录一段正常情况下动物尿量。</a:t>
            </a:r>
          </a:p>
          <a:p>
            <a:pPr algn="just">
              <a:spcBef>
                <a:spcPts val="0"/>
              </a:spcBef>
            </a:pPr>
            <a:r>
              <a:rPr lang="zh-CN" altLang="en-US" sz="2400" b="1" dirty="0">
                <a:latin typeface="+mn-ea"/>
              </a:rPr>
              <a:t>取</a:t>
            </a:r>
            <a:r>
              <a:rPr lang="zh-CN" altLang="en-US" sz="2400" b="1" dirty="0">
                <a:solidFill>
                  <a:srgbClr val="000099"/>
                </a:solidFill>
                <a:latin typeface="+mn-ea"/>
              </a:rPr>
              <a:t>速尿（呋塞米）</a:t>
            </a:r>
            <a:r>
              <a:rPr lang="en-US" altLang="zh-CN" sz="2400" b="1" dirty="0">
                <a:latin typeface="+mn-ea"/>
              </a:rPr>
              <a:t>0.3mL</a:t>
            </a:r>
            <a:r>
              <a:rPr lang="zh-CN" altLang="en-US" sz="2400" b="1" dirty="0">
                <a:latin typeface="+mn-ea"/>
              </a:rPr>
              <a:t>，用生理盐水补足</a:t>
            </a:r>
            <a:r>
              <a:rPr lang="en-US" altLang="zh-CN" sz="2400" b="1" dirty="0">
                <a:latin typeface="+mn-ea"/>
              </a:rPr>
              <a:t>1mL</a:t>
            </a:r>
            <a:r>
              <a:rPr lang="zh-CN" altLang="en-US" sz="2400" b="1" dirty="0">
                <a:latin typeface="+mn-ea"/>
              </a:rPr>
              <a:t>，经耳缘静脉注射动物体内，稍等片刻，观察血压和尿量的变化。</a:t>
            </a:r>
          </a:p>
          <a:p>
            <a:pPr algn="just">
              <a:spcBef>
                <a:spcPts val="0"/>
              </a:spcBef>
            </a:pPr>
            <a:r>
              <a:rPr lang="zh-CN" altLang="en-US" sz="2400" b="1" dirty="0">
                <a:latin typeface="+mn-ea"/>
              </a:rPr>
              <a:t>取</a:t>
            </a:r>
            <a:r>
              <a:rPr lang="zh-CN" altLang="en-US" sz="2400" b="1" dirty="0">
                <a:solidFill>
                  <a:srgbClr val="000099"/>
                </a:solidFill>
                <a:latin typeface="+mn-ea"/>
              </a:rPr>
              <a:t>抗利尿激素（垂体后叶素）</a:t>
            </a:r>
            <a:r>
              <a:rPr lang="en-US" altLang="zh-CN" sz="2400" b="1" dirty="0">
                <a:latin typeface="+mn-ea"/>
              </a:rPr>
              <a:t>0.3mL</a:t>
            </a:r>
            <a:r>
              <a:rPr lang="zh-CN" altLang="en-US" sz="2400" b="1" dirty="0">
                <a:latin typeface="+mn-ea"/>
              </a:rPr>
              <a:t>，用生理盐水补足</a:t>
            </a:r>
            <a:r>
              <a:rPr lang="en-US" altLang="zh-CN" sz="2400" b="1" dirty="0">
                <a:latin typeface="+mn-ea"/>
              </a:rPr>
              <a:t>1mL</a:t>
            </a:r>
            <a:r>
              <a:rPr lang="zh-CN" altLang="en-US" sz="2400" b="1" dirty="0">
                <a:latin typeface="+mn-ea"/>
              </a:rPr>
              <a:t>，经耳缘静脉注射动物体内，观察血压和尿量变化。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3360169" y="4653136"/>
            <a:ext cx="4520979" cy="1917948"/>
            <a:chOff x="2882" y="-11"/>
            <a:chExt cx="2369" cy="936"/>
          </a:xfrm>
        </p:grpSpPr>
        <p:graphicFrame>
          <p:nvGraphicFramePr>
            <p:cNvPr id="5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46133915"/>
                </p:ext>
              </p:extLst>
            </p:nvPr>
          </p:nvGraphicFramePr>
          <p:xfrm>
            <a:off x="2882" y="-11"/>
            <a:ext cx="1248" cy="9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3" name="Image" r:id="rId3" imgW="8126984" imgH="6095238" progId="PhotoshopElements.Image.2">
                    <p:embed/>
                  </p:oleObj>
                </mc:Choice>
                <mc:Fallback>
                  <p:oleObj name="Image" r:id="rId3" imgW="8126984" imgH="6095238" progId="PhotoshopElements.Image.2">
                    <p:embed/>
                    <p:pic>
                      <p:nvPicPr>
                        <p:cNvPr id="6" name="Object 2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2" y="-11"/>
                          <a:ext cx="1248" cy="9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Text Box 26"/>
            <p:cNvSpPr txBox="1">
              <a:spLocks noChangeArrowheads="1"/>
            </p:cNvSpPr>
            <p:nvPr/>
          </p:nvSpPr>
          <p:spPr bwMode="auto">
            <a:xfrm>
              <a:off x="4255" y="658"/>
              <a:ext cx="9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 dirty="0">
                  <a:latin typeface="Times New Roman" panose="02020603050405020304" pitchFamily="18" charset="0"/>
                </a:rPr>
                <a:t>膀胱插管</a:t>
              </a:r>
            </a:p>
          </p:txBody>
        </p:sp>
      </p:grpSp>
      <p:sp>
        <p:nvSpPr>
          <p:cNvPr id="7" name="TextBox 11"/>
          <p:cNvSpPr txBox="1"/>
          <p:nvPr/>
        </p:nvSpPr>
        <p:spPr>
          <a:xfrm>
            <a:off x="7061100" y="243662"/>
            <a:ext cx="1627369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选作内容</a:t>
            </a:r>
          </a:p>
        </p:txBody>
      </p:sp>
    </p:spTree>
    <p:extLst>
      <p:ext uri="{BB962C8B-B14F-4D97-AF65-F5344CB8AC3E}">
        <p14:creationId xmlns:p14="http://schemas.microsoft.com/office/powerpoint/2010/main" val="334448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692696"/>
            <a:ext cx="7776864" cy="4608512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动物处死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：可选择其中一种方法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空气栓塞法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 algn="just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用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25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注射器吸满一管空气，通过家兔耳缘静脉快速注入，同时密切注意动物状态变化，直至动物呼吸、心跳均消失。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静脉注射</a:t>
            </a:r>
            <a:r>
              <a:rPr lang="en-US" altLang="zh-CN" sz="24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KCl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 algn="just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经家兔耳缘静脉快速注射过饱和</a:t>
            </a:r>
            <a:r>
              <a:rPr lang="en-US" altLang="zh-CN" sz="24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KCl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溶液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1~2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，同时密切注意动物状态变化，直至动物呼吸、心跳均消失。</a:t>
            </a:r>
          </a:p>
        </p:txBody>
      </p:sp>
    </p:spTree>
    <p:extLst>
      <p:ext uri="{BB962C8B-B14F-4D97-AF65-F5344CB8AC3E}">
        <p14:creationId xmlns:p14="http://schemas.microsoft.com/office/powerpoint/2010/main" val="2328474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7543800" cy="491654"/>
          </a:xfrm>
        </p:spPr>
        <p:txBody>
          <a:bodyPr>
            <a:no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各种因素对血压影响的观察与描记</a:t>
            </a:r>
            <a:endParaRPr lang="zh-CN" altLang="en-US" sz="2800" dirty="0"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483" name="内容占位符 2"/>
          <p:cNvSpPr>
            <a:spLocks noGrp="1"/>
          </p:cNvSpPr>
          <p:nvPr>
            <p:ph sz="quarter" idx="2"/>
          </p:nvPr>
        </p:nvSpPr>
        <p:spPr>
          <a:xfrm>
            <a:off x="4085198" y="908720"/>
            <a:ext cx="4447242" cy="5616624"/>
          </a:xfrm>
        </p:spPr>
        <p:txBody>
          <a:bodyPr>
            <a:noAutofit/>
          </a:bodyPr>
          <a:lstStyle/>
          <a:p>
            <a:pPr eaLnBrk="1" hangingPunct="1"/>
            <a:r>
              <a:rPr lang="zh-CN" altLang="en-US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牵拉左侧颈总动脉</a:t>
            </a:r>
          </a:p>
          <a:p>
            <a:pPr eaLnBrk="1" hangingPunct="1"/>
            <a:endParaRPr lang="zh-CN" altLang="en-US" b="1" dirty="0">
              <a:solidFill>
                <a:srgbClr val="65187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夹闭右侧颈总动脉</a:t>
            </a:r>
          </a:p>
          <a:p>
            <a:pPr eaLnBrk="1" hangingPunct="1"/>
            <a:endParaRPr lang="zh-CN" altLang="en-US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电刺激右侧减压神经（整体、中枢段、外周段）</a:t>
            </a:r>
          </a:p>
          <a:p>
            <a:pPr eaLnBrk="1" hangingPunct="1"/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电刺激右侧迷走神经（中枢段、外周段）</a:t>
            </a:r>
          </a:p>
          <a:p>
            <a:pPr eaLnBrk="1" hangingPunct="1"/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静脉注射肾上腺素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solidFill>
                  <a:srgbClr val="352BB7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电刺激内脏大神经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4"/>
          </p:nvPr>
        </p:nvSpPr>
        <p:spPr>
          <a:xfrm>
            <a:off x="700822" y="908720"/>
            <a:ext cx="3168352" cy="5595701"/>
          </a:xfrm>
        </p:spPr>
        <p:txBody>
          <a:bodyPr>
            <a:no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（液导系统）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动物麻醉与固定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气管插管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右侧神经血管分离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左侧动脉插管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实验项目</a:t>
            </a:r>
            <a:endParaRPr lang="en-US" altLang="zh-CN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（内脏大神经、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109728" indent="0">
              <a:buNone/>
            </a:pP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利尿药）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动物处死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>
            <a:off x="5597366" y="1340768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5632859" y="2241054"/>
            <a:ext cx="0" cy="32385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5632859" y="3445688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5638894" y="4653136"/>
            <a:ext cx="0" cy="32385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5638894" y="5517232"/>
            <a:ext cx="0" cy="32385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1835696" y="1682473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1835696" y="3934731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1835696" y="3221679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1835696" y="2459571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1835696" y="4691819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标注 4"/>
          <p:cNvSpPr/>
          <p:nvPr/>
        </p:nvSpPr>
        <p:spPr>
          <a:xfrm>
            <a:off x="3869174" y="764704"/>
            <a:ext cx="4519250" cy="5760640"/>
          </a:xfrm>
          <a:prstGeom prst="wedgeRectCallout">
            <a:avLst>
              <a:gd name="adj1" fmla="val -72809"/>
              <a:gd name="adj2" fmla="val 1420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>
            <a:off x="1835696" y="5735749"/>
            <a:ext cx="0" cy="325040"/>
          </a:xfrm>
          <a:prstGeom prst="straightConnector1">
            <a:avLst/>
          </a:prstGeom>
          <a:ln w="31750">
            <a:solidFill>
              <a:srgbClr val="2104C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279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67544" y="1124744"/>
            <a:ext cx="7777163" cy="4679950"/>
          </a:xfrm>
        </p:spPr>
        <p:txBody>
          <a:bodyPr>
            <a:normAutofit/>
          </a:bodyPr>
          <a:lstStyle/>
          <a:p>
            <a:pPr algn="just" eaLnBrk="1" hangingPunct="1">
              <a:spcBef>
                <a:spcPct val="3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麻醉剂注射量要准，速度要慢，同时注意动物的变化，以免过量引起动物死亡。如果实验时间过长，动物苏醒挣扎，可适量补充麻醉剂。</a:t>
            </a:r>
          </a:p>
          <a:p>
            <a:pPr algn="just">
              <a:spcBef>
                <a:spcPct val="300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注意保护神经不要过渡牵拉，并经常保持湿润。</a:t>
            </a:r>
          </a:p>
          <a:p>
            <a:pPr algn="just" eaLnBrk="1" hangingPunct="1">
              <a:spcBef>
                <a:spcPct val="300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压力换能器的位置应大致与动物心脏在同一水平面上。</a:t>
            </a:r>
          </a:p>
          <a:p>
            <a:pPr algn="just" eaLnBrk="1" hangingPunct="1">
              <a:spcBef>
                <a:spcPct val="30000"/>
              </a:spcBef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在整个实验过程中，要保持动脉插管与动脉方向一致，防止刺破血管或引起压力传递障碍。</a:t>
            </a:r>
          </a:p>
          <a:p>
            <a:pPr algn="just">
              <a:spcBef>
                <a:spcPct val="3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每项实验前要有观察对照，施加条件时要按“标记”。</a:t>
            </a:r>
          </a:p>
          <a:p>
            <a:pPr algn="just" eaLnBrk="1" hangingPunct="1">
              <a:spcBef>
                <a:spcPct val="3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实验中，注射药物较多，注意保护耳缘静脉。</a:t>
            </a:r>
          </a:p>
          <a:p>
            <a:pPr algn="just" eaLnBrk="1" hangingPunct="1">
              <a:spcBef>
                <a:spcPct val="3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注射每种试剂的注射器要专用，不可混用。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A765F09-7FE5-74D6-E4D9-753A99F11A81}"/>
              </a:ext>
            </a:extLst>
          </p:cNvPr>
          <p:cNvSpPr txBox="1">
            <a:spLocks noChangeArrowheads="1"/>
          </p:cNvSpPr>
          <p:nvPr/>
        </p:nvSpPr>
        <p:spPr>
          <a:xfrm>
            <a:off x="346022" y="260648"/>
            <a:ext cx="3927894" cy="703262"/>
          </a:xfrm>
          <a:prstGeom prst="rect">
            <a:avLst/>
          </a:prstGeom>
          <a:noFill/>
        </p:spPr>
        <p:txBody>
          <a:bodyPr vert="horz" anchor="ctr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altLang="zh-CN" sz="3000" dirty="0">
                <a:solidFill>
                  <a:srgbClr val="3A22C8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</a:t>
            </a:r>
            <a:r>
              <a:rPr lang="en-US" altLang="zh-CN" sz="30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注意事项</a:t>
            </a:r>
          </a:p>
        </p:txBody>
      </p:sp>
    </p:spTree>
    <p:extLst>
      <p:ext uri="{BB962C8B-B14F-4D97-AF65-F5344CB8AC3E}">
        <p14:creationId xmlns:p14="http://schemas.microsoft.com/office/powerpoint/2010/main" val="4032509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7"/>
          <p:cNvSpPr>
            <a:spLocks noGrp="1" noChangeArrowheads="1"/>
          </p:cNvSpPr>
          <p:nvPr>
            <p:ph type="body" idx="4294967295"/>
          </p:nvPr>
        </p:nvSpPr>
        <p:spPr>
          <a:xfrm>
            <a:off x="539552" y="1340768"/>
            <a:ext cx="7561263" cy="4181475"/>
          </a:xfrm>
          <a:noFill/>
        </p:spPr>
        <p:txBody>
          <a:bodyPr>
            <a:normAutofit/>
          </a:bodyPr>
          <a:lstStyle/>
          <a:p>
            <a:pPr algn="just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动脉血压是指血液对动脉血管壁的侧压强，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是心血管系统整体功能的综合体现。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一般指主动脉压。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 eaLnBrk="1" hangingPunct="1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在正常生理情况下，人和高等动物的</a:t>
            </a: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动脉血压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是相对稳定的。这种相对稳定性通过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神经、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体液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等因素的调节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来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实现。</a:t>
            </a:r>
          </a:p>
          <a:p>
            <a:pPr algn="just" eaLnBrk="1" hangingPunct="1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参与支配心血管活动的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主要有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心交感神经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副交感神经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体液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因素主要为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肾上腺素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去甲肾上腺素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algn="just" eaLnBrk="1" hangingPunct="1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他们的作用主要是通过对心脏收缩力、心率、房室传导速度、心输出量、外周阻力等的调节来实现的。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D49B03A-9383-1E75-7F61-BE7BD5D65287}"/>
              </a:ext>
            </a:extLst>
          </p:cNvPr>
          <p:cNvSpPr txBox="1">
            <a:spLocks/>
          </p:cNvSpPr>
          <p:nvPr/>
        </p:nvSpPr>
        <p:spPr>
          <a:xfrm>
            <a:off x="323528" y="474101"/>
            <a:ext cx="3623785" cy="58981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fontAlgn="auto">
              <a:lnSpc>
                <a:spcPct val="90000"/>
              </a:lnSpc>
              <a:spcAft>
                <a:spcPts val="0"/>
              </a:spcAft>
            </a:pPr>
            <a:r>
              <a:rPr lang="en-US" altLang="zh-CN" sz="3200" dirty="0">
                <a:solidFill>
                  <a:srgbClr val="3A22C8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I  </a:t>
            </a:r>
            <a:r>
              <a:rPr lang="zh-CN" altLang="en-US" sz="32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基本实验原理</a:t>
            </a:r>
          </a:p>
        </p:txBody>
      </p:sp>
    </p:spTree>
    <p:extLst>
      <p:ext uri="{BB962C8B-B14F-4D97-AF65-F5344CB8AC3E}">
        <p14:creationId xmlns:p14="http://schemas.microsoft.com/office/powerpoint/2010/main" val="239788543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555776" y="4725144"/>
            <a:ext cx="4189412" cy="161448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动物的麻醉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耳缘静脉注射技术</a:t>
            </a:r>
          </a:p>
        </p:txBody>
      </p:sp>
      <p:sp>
        <p:nvSpPr>
          <p:cNvPr id="22533" name="Rectangle 11"/>
          <p:cNvSpPr>
            <a:spLocks noChangeArrowheads="1"/>
          </p:cNvSpPr>
          <p:nvPr/>
        </p:nvSpPr>
        <p:spPr bwMode="auto">
          <a:xfrm>
            <a:off x="2500313" y="1485255"/>
            <a:ext cx="4895850" cy="2159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家兔的抓取、麻醉与固定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家兔耳缘静脉注射技术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气管插管技术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动脉插管技术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颈部主要神经的辨认与分离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4BACECC7-7588-B462-202E-FFBF53A70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593724"/>
            <a:ext cx="4992072" cy="55399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en-US" altLang="zh-CN" sz="3000" b="1" dirty="0">
                <a:solidFill>
                  <a:srgbClr val="3A22C8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VI</a:t>
            </a:r>
            <a:r>
              <a:rPr lang="en-US" altLang="zh-CN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本实验需掌握的实验技术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DC227B9-CACA-8BCB-8C37-8CD7AA07E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4005064"/>
            <a:ext cx="2395207" cy="55399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en-US" altLang="zh-CN" sz="3000" b="1" dirty="0">
                <a:solidFill>
                  <a:srgbClr val="3A22C8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VII</a:t>
            </a:r>
            <a:r>
              <a:rPr lang="en-US" altLang="zh-CN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关键技术</a:t>
            </a:r>
          </a:p>
        </p:txBody>
      </p:sp>
    </p:spTree>
    <p:extLst>
      <p:ext uri="{BB962C8B-B14F-4D97-AF65-F5344CB8AC3E}">
        <p14:creationId xmlns:p14="http://schemas.microsoft.com/office/powerpoint/2010/main" val="114112394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835696" y="2132856"/>
            <a:ext cx="5843587" cy="1687513"/>
          </a:xfrm>
        </p:spPr>
        <p:txBody>
          <a:bodyPr/>
          <a:lstStyle/>
          <a:p>
            <a:pPr eaLnBrk="1" hangingPunct="1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试设计其他测量血压的方法</a:t>
            </a:r>
          </a:p>
          <a:p>
            <a:pPr eaLnBrk="1" hangingPunct="1"/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试想本次实验有何应用价值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0829362F-7405-F32E-ED12-09ABD03D616D}"/>
              </a:ext>
            </a:extLst>
          </p:cNvPr>
          <p:cNvSpPr txBox="1">
            <a:spLocks noChangeArrowheads="1"/>
          </p:cNvSpPr>
          <p:nvPr/>
        </p:nvSpPr>
        <p:spPr>
          <a:xfrm>
            <a:off x="755576" y="620688"/>
            <a:ext cx="4324709" cy="762898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altLang="zh-CN" sz="3000" dirty="0">
                <a:solidFill>
                  <a:srgbClr val="3A22C8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VIII </a:t>
            </a:r>
            <a:r>
              <a:rPr lang="zh-CN" altLang="en-US" sz="30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思考与探索</a:t>
            </a:r>
          </a:p>
        </p:txBody>
      </p:sp>
    </p:spTree>
    <p:extLst>
      <p:ext uri="{BB962C8B-B14F-4D97-AF65-F5344CB8AC3E}">
        <p14:creationId xmlns:p14="http://schemas.microsoft.com/office/powerpoint/2010/main" val="356358651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929292" y="135603"/>
            <a:ext cx="2277666" cy="3025828"/>
            <a:chOff x="7186410" y="-77378"/>
            <a:chExt cx="3036888" cy="4034436"/>
          </a:xfrm>
        </p:grpSpPr>
        <p:graphicFrame>
          <p:nvGraphicFramePr>
            <p:cNvPr id="6149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69753561"/>
                </p:ext>
              </p:extLst>
            </p:nvPr>
          </p:nvGraphicFramePr>
          <p:xfrm>
            <a:off x="7186410" y="-77378"/>
            <a:ext cx="3036888" cy="15843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8" name="Image" r:id="rId4" imgW="14171429" imgH="6107937" progId="">
                    <p:embed/>
                  </p:oleObj>
                </mc:Choice>
                <mc:Fallback>
                  <p:oleObj name="Image" r:id="rId4" imgW="14171429" imgH="6107937" progId="">
                    <p:embed/>
                    <p:pic>
                      <p:nvPicPr>
                        <p:cNvPr id="6149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86410" y="-77378"/>
                          <a:ext cx="3036888" cy="15843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50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38421136"/>
                </p:ext>
              </p:extLst>
            </p:nvPr>
          </p:nvGraphicFramePr>
          <p:xfrm>
            <a:off x="7362622" y="2388608"/>
            <a:ext cx="2860675" cy="1568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9" name="Image" r:id="rId6" imgW="12863492" imgH="6641270" progId="">
                    <p:embed/>
                  </p:oleObj>
                </mc:Choice>
                <mc:Fallback>
                  <p:oleObj name="Image" r:id="rId6" imgW="12863492" imgH="6641270" progId="">
                    <p:embed/>
                    <p:pic>
                      <p:nvPicPr>
                        <p:cNvPr id="615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362622" y="2388608"/>
                          <a:ext cx="2860675" cy="15684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15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789044"/>
              </p:ext>
            </p:extLst>
          </p:nvPr>
        </p:nvGraphicFramePr>
        <p:xfrm>
          <a:off x="6228184" y="3573016"/>
          <a:ext cx="2093119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Image" r:id="rId8" imgW="8076190" imgH="5346032" progId="">
                  <p:embed/>
                </p:oleObj>
              </mc:Choice>
              <mc:Fallback>
                <p:oleObj name="Image" r:id="rId8" imgW="8076190" imgH="5346032" progId="">
                  <p:embed/>
                  <p:pic>
                    <p:nvPicPr>
                      <p:cNvPr id="615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8184" y="3573016"/>
                        <a:ext cx="2093119" cy="130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5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064870"/>
              </p:ext>
            </p:extLst>
          </p:nvPr>
        </p:nvGraphicFramePr>
        <p:xfrm>
          <a:off x="6311944" y="5396262"/>
          <a:ext cx="2014538" cy="11275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Image" r:id="rId10" imgW="11580952" imgH="6184127" progId="">
                  <p:embed/>
                </p:oleObj>
              </mc:Choice>
              <mc:Fallback>
                <p:oleObj name="Image" r:id="rId10" imgW="11580952" imgH="6184127" progId="">
                  <p:embed/>
                  <p:pic>
                    <p:nvPicPr>
                      <p:cNvPr id="615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1944" y="5396262"/>
                        <a:ext cx="2014538" cy="11275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768679"/>
            <a:ext cx="5184576" cy="4157610"/>
          </a:xfrm>
        </p:spPr>
        <p:txBody>
          <a:bodyPr>
            <a:normAutofit/>
          </a:bodyPr>
          <a:lstStyle/>
          <a:p>
            <a:pPr algn="just">
              <a:spcBef>
                <a:spcPts val="900"/>
              </a:spcBef>
            </a:pP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牵拉</a:t>
            </a:r>
            <a:r>
              <a:rPr lang="en-US" altLang="zh-CN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夹闭颈总动脉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：颈动脉窦上的压力感受器神经末梢兴奋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ts val="900"/>
              </a:spcBef>
            </a:pP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电刺激迷走神经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：先降低后升高，至正常水平，迷走逃逸（心室恢复起搏、心搏前负荷增加、减压反射减弱）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ts val="900"/>
              </a:spcBef>
            </a:pP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静脉注射肾上腺素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：先升高后降低，至正常水平。心肌细胞膜</a:t>
            </a:r>
            <a:r>
              <a:rPr lang="el-GR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β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受体，血管</a:t>
            </a:r>
            <a:r>
              <a:rPr lang="el-GR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α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受体、</a:t>
            </a:r>
            <a:r>
              <a:rPr lang="el-GR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β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Calibri"/>
              </a:rPr>
              <a:t>受体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Text Box 9"/>
          <p:cNvSpPr txBox="1">
            <a:spLocks noChangeArrowheads="1"/>
          </p:cNvSpPr>
          <p:nvPr/>
        </p:nvSpPr>
        <p:spPr bwMode="auto">
          <a:xfrm>
            <a:off x="130459" y="653226"/>
            <a:ext cx="55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几种因素对家兔动脉血压的影响：</a:t>
            </a:r>
          </a:p>
        </p:txBody>
      </p:sp>
    </p:spTree>
    <p:extLst>
      <p:ext uri="{BB962C8B-B14F-4D97-AF65-F5344CB8AC3E}">
        <p14:creationId xmlns:p14="http://schemas.microsoft.com/office/powerpoint/2010/main" val="38077259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7"/>
          <p:cNvSpPr>
            <a:spLocks noChangeArrowheads="1"/>
          </p:cNvSpPr>
          <p:nvPr/>
        </p:nvSpPr>
        <p:spPr bwMode="auto">
          <a:xfrm>
            <a:off x="1258888" y="1844824"/>
            <a:ext cx="6624637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学习哺乳动物气管插管、动脉插管技术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观察记录心血管活动的神经体液性调节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2"/>
              </a:buBlip>
            </a:pP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学习哺乳动物动脉血压的</a:t>
            </a:r>
            <a:r>
              <a:rPr lang="zh-CN" altLang="en-US" sz="2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直接测定</a:t>
            </a: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43E369E6-7227-FF66-F6A3-9C58519212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634200"/>
            <a:ext cx="3644938" cy="586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zh-CN" sz="3200" b="1" dirty="0">
                <a:solidFill>
                  <a:srgbClr val="3A22C8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II </a:t>
            </a:r>
            <a:r>
              <a:rPr lang="en-US" altLang="zh-CN" sz="32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2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实验目的</a:t>
            </a:r>
          </a:p>
        </p:txBody>
      </p:sp>
    </p:spTree>
    <p:extLst>
      <p:ext uri="{BB962C8B-B14F-4D97-AF65-F5344CB8AC3E}">
        <p14:creationId xmlns:p14="http://schemas.microsoft.com/office/powerpoint/2010/main" val="89400476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2D755A-EB3D-4A80-BF2D-2954B3DA0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633" y="2132856"/>
            <a:ext cx="7560840" cy="4248354"/>
          </a:xfrm>
        </p:spPr>
        <p:txBody>
          <a:bodyPr>
            <a:normAutofit/>
          </a:bodyPr>
          <a:lstStyle/>
          <a:p>
            <a:pPr algn="just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家兔</a:t>
            </a:r>
            <a:r>
              <a:rPr lang="zh-CN" altLang="en-US" sz="2400" b="1" dirty="0">
                <a:latin typeface="黑体" panose="02010609060101010101" pitchFamily="49" charset="-122"/>
              </a:rPr>
              <a:t>，学名</a:t>
            </a:r>
            <a:r>
              <a:rPr lang="en-US" altLang="zh-CN" sz="2400" b="1" dirty="0" err="1">
                <a:latin typeface="黑体" panose="02010609060101010101" pitchFamily="49" charset="-122"/>
              </a:rPr>
              <a:t>Oryctolagus</a:t>
            </a:r>
            <a:r>
              <a:rPr lang="en-US" altLang="zh-CN" sz="2400" b="1" dirty="0">
                <a:latin typeface="黑体" panose="02010609060101010101" pitchFamily="49" charset="-122"/>
              </a:rPr>
              <a:t> </a:t>
            </a:r>
            <a:r>
              <a:rPr lang="en-US" altLang="zh-CN" sz="2400" b="1" dirty="0" err="1">
                <a:latin typeface="黑体" panose="02010609060101010101" pitchFamily="49" charset="-122"/>
              </a:rPr>
              <a:t>cuniculus</a:t>
            </a:r>
            <a:r>
              <a:rPr lang="en-US" altLang="zh-CN" sz="2400" b="1" dirty="0">
                <a:latin typeface="黑体" panose="02010609060101010101" pitchFamily="49" charset="-122"/>
              </a:rPr>
              <a:t> f. </a:t>
            </a:r>
            <a:r>
              <a:rPr lang="en-US" altLang="zh-CN" sz="2400" b="1" dirty="0" err="1">
                <a:latin typeface="黑体" panose="02010609060101010101" pitchFamily="49" charset="-122"/>
              </a:rPr>
              <a:t>domesticus</a:t>
            </a:r>
            <a:r>
              <a:rPr lang="en-US" altLang="zh-CN" sz="2400" b="1" dirty="0">
                <a:latin typeface="黑体" panose="02010609060101010101" pitchFamily="49" charset="-122"/>
              </a:rPr>
              <a:t>,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属于哺乳纲、兔形目、兔科、真兔属。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生理特性与人类接近，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性格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温顺，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耳部血管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明显，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主动脉神经（减压神经）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在颈部自成一束，方便操作，多用于循环、神经实验，如减压神经放电。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0.9%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生理盐水，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20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％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乌拉坦（氨基甲酸乙酯），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125 U/mL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肝素，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台氏液（蒂罗德液）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10000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肾上腺素，过饱和</a:t>
            </a:r>
            <a:r>
              <a:rPr lang="en-US" altLang="zh-CN" sz="24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KCl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26271B-1C50-4ECF-9D27-FB367AAA8C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8" t="10630" r="51574" b="37401"/>
          <a:stretch/>
        </p:blipFill>
        <p:spPr>
          <a:xfrm>
            <a:off x="5796136" y="260648"/>
            <a:ext cx="2188276" cy="1674507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9CA1DAB1-C736-5B0D-468D-70B2CB76F7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404664"/>
            <a:ext cx="3881517" cy="835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zh-CN" sz="3200" b="1" dirty="0">
                <a:solidFill>
                  <a:srgbClr val="3A22C8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III  </a:t>
            </a:r>
            <a:r>
              <a:rPr lang="zh-CN" altLang="en-US" sz="32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实验对象与器材</a:t>
            </a:r>
          </a:p>
        </p:txBody>
      </p:sp>
    </p:spTree>
    <p:extLst>
      <p:ext uri="{BB962C8B-B14F-4D97-AF65-F5344CB8AC3E}">
        <p14:creationId xmlns:p14="http://schemas.microsoft.com/office/powerpoint/2010/main" val="1761805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68847" y="410805"/>
            <a:ext cx="8064896" cy="2268537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</a:rPr>
              <a:t>动物体重秤，兔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手术台，兔保定器，哺乳动物手术器械，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RM6240E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型多道生理信号采集处理系统，铁支架，双凹夹，动脉插管，注射器，棉线，纱布，</a:t>
            </a:r>
            <a:r>
              <a:rPr lang="zh-CN" altLang="en-US" sz="2400" b="1" dirty="0">
                <a:latin typeface="黑体" panose="02010609060101010101" pitchFamily="49" charset="-122"/>
              </a:rPr>
              <a:t>棉花，防抓咬手套</a:t>
            </a:r>
          </a:p>
          <a:p>
            <a:pPr algn="just">
              <a:lnSpc>
                <a:spcPct val="110000"/>
              </a:lnSpc>
            </a:pP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压力换能器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，动脉夹，止血钳，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气管插管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保护电极，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刺激线</a:t>
            </a:r>
          </a:p>
        </p:txBody>
      </p:sp>
      <p:sp>
        <p:nvSpPr>
          <p:cNvPr id="9237" name="Text Box 15"/>
          <p:cNvSpPr txBox="1">
            <a:spLocks noChangeArrowheads="1"/>
          </p:cNvSpPr>
          <p:nvPr/>
        </p:nvSpPr>
        <p:spPr bwMode="auto">
          <a:xfrm>
            <a:off x="1775937" y="5552705"/>
            <a:ext cx="2115194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压力换能器</a:t>
            </a:r>
          </a:p>
        </p:txBody>
      </p:sp>
      <p:grpSp>
        <p:nvGrpSpPr>
          <p:cNvPr id="9224" name="Group 35"/>
          <p:cNvGrpSpPr>
            <a:grpSpLocks/>
          </p:cNvGrpSpPr>
          <p:nvPr/>
        </p:nvGrpSpPr>
        <p:grpSpPr bwMode="auto">
          <a:xfrm>
            <a:off x="5289429" y="4655138"/>
            <a:ext cx="2063267" cy="1611181"/>
            <a:chOff x="2664" y="1987"/>
            <a:chExt cx="955" cy="779"/>
          </a:xfrm>
        </p:grpSpPr>
        <p:graphicFrame>
          <p:nvGraphicFramePr>
            <p:cNvPr id="9228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57104144"/>
                </p:ext>
              </p:extLst>
            </p:nvPr>
          </p:nvGraphicFramePr>
          <p:xfrm>
            <a:off x="2664" y="1987"/>
            <a:ext cx="955" cy="5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6" name="Image" r:id="rId4" imgW="8126984" imgH="6095238" progId="">
                    <p:embed/>
                  </p:oleObj>
                </mc:Choice>
                <mc:Fallback>
                  <p:oleObj name="Image" r:id="rId4" imgW="8126984" imgH="6095238" progId="">
                    <p:embed/>
                    <p:pic>
                      <p:nvPicPr>
                        <p:cNvPr id="0" name="Picture 20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3289" t="29532" r="13289" b="17719"/>
                        <a:stretch>
                          <a:fillRect/>
                        </a:stretch>
                      </p:blipFill>
                      <p:spPr bwMode="auto">
                        <a:xfrm>
                          <a:off x="2664" y="1987"/>
                          <a:ext cx="955" cy="5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9900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FFFF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BB5F03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229" name="Text Box 29"/>
            <p:cNvSpPr txBox="1">
              <a:spLocks noChangeArrowheads="1"/>
            </p:cNvSpPr>
            <p:nvPr/>
          </p:nvSpPr>
          <p:spPr bwMode="auto">
            <a:xfrm>
              <a:off x="2931" y="2516"/>
              <a:ext cx="5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动脉夹</a:t>
              </a:r>
            </a:p>
          </p:txBody>
        </p:sp>
      </p:grp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E8117EA3-482B-46A9-82FF-1B05292114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211852"/>
              </p:ext>
            </p:extLst>
          </p:nvPr>
        </p:nvGraphicFramePr>
        <p:xfrm>
          <a:off x="1331640" y="3010119"/>
          <a:ext cx="3003789" cy="2403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Image" r:id="rId6" imgW="36037800" imgH="30196800" progId="Photoshop.Image.10">
                  <p:embed/>
                </p:oleObj>
              </mc:Choice>
              <mc:Fallback>
                <p:oleObj name="Image" r:id="rId6" imgW="36037800" imgH="30196800" progId="Photoshop.Image.10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75B511FE-3461-45C1-BDA5-2CE4034DB3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31640" y="3010119"/>
                        <a:ext cx="3003789" cy="24039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8"/>
          <a:srcRect l="12680" t="37241" r="65932" b="37680"/>
          <a:stretch/>
        </p:blipFill>
        <p:spPr>
          <a:xfrm>
            <a:off x="5118270" y="2371656"/>
            <a:ext cx="2234426" cy="1404744"/>
          </a:xfrm>
          <a:prstGeom prst="rect">
            <a:avLst/>
          </a:prstGeom>
        </p:spPr>
      </p:pic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4788024" y="3811968"/>
            <a:ext cx="299715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压力换能器固定夹</a:t>
            </a:r>
          </a:p>
        </p:txBody>
      </p:sp>
    </p:spTree>
    <p:extLst>
      <p:ext uri="{BB962C8B-B14F-4D97-AF65-F5344CB8AC3E}">
        <p14:creationId xmlns:p14="http://schemas.microsoft.com/office/powerpoint/2010/main" val="305051393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12775" y="884335"/>
            <a:ext cx="8100392" cy="5281612"/>
          </a:xfrm>
        </p:spPr>
        <p:txBody>
          <a:bodyPr/>
          <a:lstStyle/>
          <a:p>
            <a:pPr algn="just" eaLnBrk="1" hangingPunct="1">
              <a:lnSpc>
                <a:spcPct val="110000"/>
              </a:lnSpc>
              <a:spcBef>
                <a:spcPct val="50000"/>
              </a:spcBef>
            </a:pP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连通液导系统</a:t>
            </a:r>
          </a:p>
          <a:p>
            <a:pPr lvl="1" algn="just">
              <a:lnSpc>
                <a:spcPct val="110000"/>
              </a:lnSpc>
              <a:spcBef>
                <a:spcPct val="500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将压力换能器的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一侧支管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，通过输液管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连接动脉插管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。将换能器固定于铁支架上，用装有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20 mL </a:t>
            </a:r>
            <a:r>
              <a:rPr lang="en-US" altLang="zh-CN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125 U/mL</a:t>
            </a:r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肝素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的注射器向</a:t>
            </a:r>
            <a:r>
              <a:rPr lang="zh-CN" altLang="en-US" sz="24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另一侧支管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内推注，使整个液导系统充满液体后，用止血钳夹住推注肝素端的侧支管。数据线与记录系统</a:t>
            </a:r>
            <a:r>
              <a:rPr lang="en-US" altLang="zh-CN" sz="2400" b="1" dirty="0">
                <a:latin typeface="黑体" panose="02010609060101010101" pitchFamily="49" charset="-122"/>
              </a:rPr>
              <a:t>1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通道相连。</a:t>
            </a:r>
          </a:p>
          <a:p>
            <a:pPr lvl="1" algn="just" eaLnBrk="1" hangingPunct="1">
              <a:lnSpc>
                <a:spcPct val="110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注意：</a:t>
            </a:r>
            <a:r>
              <a:rPr lang="zh-CN" altLang="en-US" sz="2400" b="1" dirty="0">
                <a:solidFill>
                  <a:srgbClr val="2104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液导系统内不可有气泡。</a:t>
            </a:r>
            <a:endParaRPr lang="en-US" altLang="zh-CN" sz="2400" b="1" dirty="0">
              <a:solidFill>
                <a:srgbClr val="2104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 eaLnBrk="1" hangingPunct="1">
              <a:lnSpc>
                <a:spcPct val="110000"/>
              </a:lnSpc>
              <a:spcBef>
                <a:spcPct val="50000"/>
              </a:spcBef>
            </a:pPr>
            <a:endParaRPr lang="en-US" altLang="zh-CN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270" name="Text Box 15"/>
          <p:cNvSpPr txBox="1">
            <a:spLocks noChangeArrowheads="1"/>
          </p:cNvSpPr>
          <p:nvPr/>
        </p:nvSpPr>
        <p:spPr bwMode="auto">
          <a:xfrm>
            <a:off x="5292082" y="5687519"/>
            <a:ext cx="1866749" cy="478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 eaLnBrk="1" hangingPunct="1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压力换能器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A2F1A69-8F52-87B4-3322-B057D5C1EDCD}"/>
              </a:ext>
            </a:extLst>
          </p:cNvPr>
          <p:cNvSpPr txBox="1"/>
          <p:nvPr/>
        </p:nvSpPr>
        <p:spPr>
          <a:xfrm>
            <a:off x="323528" y="188640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71EA9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IV</a:t>
            </a:r>
            <a:r>
              <a:rPr lang="en-US" altLang="zh-CN" sz="3200" b="1" dirty="0">
                <a:solidFill>
                  <a:srgbClr val="171EA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200" b="1" dirty="0">
                <a:solidFill>
                  <a:srgbClr val="171EA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实验过程</a:t>
            </a:r>
            <a:endParaRPr lang="zh-CN" altLang="en-US" sz="3200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6BBFACF-41BA-C52C-DBB8-E866B4B09C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9215176"/>
              </p:ext>
            </p:extLst>
          </p:nvPr>
        </p:nvGraphicFramePr>
        <p:xfrm>
          <a:off x="2591804" y="4365104"/>
          <a:ext cx="2520229" cy="21160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Image" r:id="rId4" imgW="36037800" imgH="30196800" progId="Photoshop.Image.10">
                  <p:embed/>
                </p:oleObj>
              </mc:Choice>
              <mc:Fallback>
                <p:oleObj name="Image" r:id="rId4" imgW="36037800" imgH="30196800" progId="Photoshop.Image.10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E8117EA3-482B-46A9-82FF-1B05292114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1804" y="4365104"/>
                        <a:ext cx="2520229" cy="21160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935090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95536" y="188640"/>
            <a:ext cx="7910172" cy="6192688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just" fontAlgn="auto">
              <a:lnSpc>
                <a:spcPct val="11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动物的麻醉与固定</a:t>
            </a:r>
          </a:p>
          <a:p>
            <a:pPr lvl="1"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取一只家兔，称重。将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20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％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乌拉坦（氨基甲酸乙酯）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以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mL/kg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1g/kg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）体重的剂量由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耳缘静脉远端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缓慢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注入，观察动物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肌张力、呼吸与角膜反射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的变化。动物麻醉后背位固定于兔手术台上。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 fontAlgn="auto">
              <a:lnSpc>
                <a:spcPct val="11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颈部手术</a:t>
            </a:r>
            <a:endParaRPr lang="en-US" altLang="zh-CN" sz="2400" b="1" dirty="0">
              <a:latin typeface="黑体" panose="02010609060101010101" pitchFamily="49" charset="-122"/>
            </a:endParaRPr>
          </a:p>
          <a:p>
            <a:pPr lvl="1"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latin typeface="黑体" panose="02010609060101010101" pitchFamily="49" charset="-122"/>
              </a:rPr>
              <a:t>将动物头部固定，充分暴露颈部手术野。剪除颈部被毛。沿颈部正中线在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</a:rPr>
              <a:t>喉头（甲状软骨）上一指至锁骨（胸骨角）上一指</a:t>
            </a:r>
            <a:r>
              <a:rPr lang="zh-CN" altLang="en-US" sz="2400" b="1" dirty="0">
                <a:latin typeface="黑体" panose="02010609060101010101" pitchFamily="49" charset="-122"/>
              </a:rPr>
              <a:t>的地方作一个</a:t>
            </a:r>
            <a:r>
              <a:rPr lang="en-US" altLang="zh-CN" sz="2400" b="1" dirty="0">
                <a:latin typeface="黑体" panose="02010609060101010101" pitchFamily="49" charset="-122"/>
              </a:rPr>
              <a:t>5</a:t>
            </a:r>
            <a:r>
              <a:rPr lang="zh-CN" altLang="en-US" sz="2400" b="1" dirty="0">
                <a:latin typeface="黑体" panose="02010609060101010101" pitchFamily="49" charset="-122"/>
              </a:rPr>
              <a:t>～</a:t>
            </a:r>
            <a:r>
              <a:rPr lang="en-US" altLang="zh-CN" sz="2400" b="1" dirty="0">
                <a:latin typeface="黑体" panose="02010609060101010101" pitchFamily="49" charset="-122"/>
              </a:rPr>
              <a:t>7cm</a:t>
            </a:r>
            <a:r>
              <a:rPr lang="zh-CN" altLang="en-US" sz="2400" b="1" dirty="0">
                <a:latin typeface="黑体" panose="02010609060101010101" pitchFamily="49" charset="-122"/>
              </a:rPr>
              <a:t>的皮肤切口。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</a:rPr>
              <a:t>钝性分离</a:t>
            </a:r>
            <a:r>
              <a:rPr lang="zh-CN" altLang="en-US" sz="2400" b="1" dirty="0">
                <a:latin typeface="黑体" panose="02010609060101010101" pitchFamily="49" charset="-122"/>
              </a:rPr>
              <a:t>皮下组织及肌肉，暴露、分离气管。</a:t>
            </a:r>
            <a:endParaRPr lang="en-US" altLang="zh-CN" sz="2400" b="1" dirty="0">
              <a:latin typeface="黑体" panose="02010609060101010101" pitchFamily="49" charset="-122"/>
            </a:endParaRPr>
          </a:p>
          <a:p>
            <a:pPr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气管插管</a:t>
            </a:r>
          </a:p>
          <a:p>
            <a:pPr lvl="1" algn="just">
              <a:lnSpc>
                <a:spcPct val="11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在气管下方穿一根粗结扎线，于甲状软骨下方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</a:rPr>
              <a:t>第三与第四软骨环之间</a:t>
            </a:r>
            <a:r>
              <a:rPr lang="zh-CN" altLang="en-US" sz="2400" b="1" dirty="0">
                <a:latin typeface="黑体" panose="02010609060101010101" pitchFamily="49" charset="-122"/>
              </a:rPr>
              <a:t>作“⊥”形切口，切口约占气管管径的</a:t>
            </a:r>
            <a:r>
              <a:rPr lang="en-US" altLang="zh-CN" sz="2400" b="1" dirty="0">
                <a:latin typeface="黑体" panose="02010609060101010101" pitchFamily="49" charset="-122"/>
              </a:rPr>
              <a:t>1/3~1/2</a:t>
            </a:r>
            <a:r>
              <a:rPr lang="zh-CN" altLang="en-US" sz="2400" b="1" dirty="0">
                <a:latin typeface="黑体" panose="02010609060101010101" pitchFamily="49" charset="-122"/>
              </a:rPr>
              <a:t>，沿向心方向插入气管插管，结扎固定。</a:t>
            </a:r>
          </a:p>
          <a:p>
            <a:pPr lvl="1" algn="just">
              <a:lnSpc>
                <a:spcPct val="110000"/>
              </a:lnSpc>
              <a:spcBef>
                <a:spcPts val="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</a:rPr>
              <a:t>注意及时清理呼吸道中的粘液或血块。</a:t>
            </a:r>
          </a:p>
          <a:p>
            <a:pPr lvl="1"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6334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476672"/>
            <a:ext cx="8244408" cy="2501900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6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颈总动脉</a:t>
            </a: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6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迷走神经</a:t>
            </a: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6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交感神经</a:t>
            </a:r>
            <a:r>
              <a:rPr lang="zh-CN" altLang="en-US" sz="26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6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减压神经分离</a:t>
            </a:r>
            <a:endParaRPr lang="en-US" altLang="zh-CN" sz="26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在气管两侧辨别并分离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迷走神经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交感神经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减压神经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，在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右侧迷走神经、减压神经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下方穿湿润棉线备用。分离时特别注意不要过渡牵拉，并随时用生理盐水润湿。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左侧颈总动脉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下方</a:t>
            </a:r>
            <a:r>
              <a:rPr lang="zh-CN" altLang="en-US" sz="2400" b="1" dirty="0">
                <a:solidFill>
                  <a:srgbClr val="D6009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穿两条线备用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978572"/>
            <a:ext cx="4041807" cy="2941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5427294" y="4778772"/>
            <a:ext cx="2659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家兔颈部主要神经</a:t>
            </a:r>
            <a:endParaRPr lang="zh-CN" altLang="en-US" sz="2400" dirty="0">
              <a:solidFill>
                <a:prstClr val="black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666859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实验4-6蛙心1</Template>
  <TotalTime>27174</TotalTime>
  <Words>1828</Words>
  <Application>Microsoft Office PowerPoint</Application>
  <PresentationFormat>全屏显示(4:3)</PresentationFormat>
  <Paragraphs>143</Paragraphs>
  <Slides>21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黑体</vt:lpstr>
      <vt:lpstr>宋体</vt:lpstr>
      <vt:lpstr>Arial</vt:lpstr>
      <vt:lpstr>Calibri</vt:lpstr>
      <vt:lpstr>Lucida Sans Unicode</vt:lpstr>
      <vt:lpstr>Times New Roman</vt:lpstr>
      <vt:lpstr>Verdana</vt:lpstr>
      <vt:lpstr>Wingdings</vt:lpstr>
      <vt:lpstr>Wingdings 2</vt:lpstr>
      <vt:lpstr>Wingdings 3</vt:lpstr>
      <vt:lpstr>聚合</vt:lpstr>
      <vt:lpstr>Image</vt:lpstr>
      <vt:lpstr>实验9  家兔心血管活动的神经体液调节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各种因素对血压影响的观察与描记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实验9   家兔动脉血压的神经体液调节  实验10  影响尿生成的因素</dc:title>
  <dc:creator>think</dc:creator>
  <cp:lastModifiedBy>bj_bi</cp:lastModifiedBy>
  <cp:revision>405</cp:revision>
  <dcterms:created xsi:type="dcterms:W3CDTF">2013-10-23T07:58:11Z</dcterms:created>
  <dcterms:modified xsi:type="dcterms:W3CDTF">2025-03-29T09:59:41Z</dcterms:modified>
</cp:coreProperties>
</file>

<file path=docProps/thumbnail.jpeg>
</file>